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195" y="2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34" name="Google Shape;34;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sz="1200"/>
              <a:t>Information on the slides is based on the cs4fn brain-in-a-bag activity</a:t>
            </a:r>
            <a:endParaRPr sz="1200"/>
          </a:p>
          <a:p>
            <a:pPr marL="0" lvl="0" indent="0" algn="l" rtl="0">
              <a:spcBef>
                <a:spcPts val="0"/>
              </a:spcBef>
              <a:spcAft>
                <a:spcPts val="0"/>
              </a:spcAft>
              <a:buSzPts val="1800"/>
              <a:buNone/>
            </a:pPr>
            <a:r>
              <a:rPr lang="en-US" sz="1200"/>
              <a:t>created by Peter McOwan and Paul Curzon of Queen Mary, University of London</a:t>
            </a:r>
            <a:endParaRPr sz="1200"/>
          </a:p>
          <a:p>
            <a:pPr marL="0" lvl="0" indent="0" algn="l" rtl="0">
              <a:spcBef>
                <a:spcPts val="0"/>
              </a:spcBef>
              <a:spcAft>
                <a:spcPts val="0"/>
              </a:spcAft>
              <a:buSzPts val="1800"/>
              <a:buNone/>
            </a:pPr>
            <a:r>
              <a:rPr lang="en-US" sz="1200"/>
              <a:t>For more see www.cs4fn.org</a:t>
            </a:r>
            <a:endParaRP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2269efb313_0_1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20" name="Google Shape;120;g32269efb313_0_114: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2269efb313_0_1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29" name="Google Shape;129;g32269efb313_0_136: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2269efb313_0_1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37" name="Google Shape;137;g32269efb313_0_145: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2269efb313_0_1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45" name="Google Shape;145;g32269efb313_0_153: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2269efb313_0_1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3" name="Google Shape;153;g32269efb313_0_161: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2269efb313_0_1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61" name="Google Shape;161;g32269efb313_0_169: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0" name="Google Shape;40;p2: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2"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Biological brains are made of </a:t>
            </a:r>
            <a:r>
              <a:rPr lang="en-US" sz="1400" b="1" i="1">
                <a:latin typeface="Times New Roman"/>
                <a:ea typeface="Times New Roman"/>
                <a:cs typeface="Times New Roman"/>
                <a:sym typeface="Times New Roman"/>
              </a:rPr>
              <a:t>neurons</a:t>
            </a:r>
            <a:r>
              <a:rPr lang="en-US" sz="1400">
                <a:latin typeface="Times New Roman"/>
                <a:ea typeface="Times New Roman"/>
                <a:cs typeface="Times New Roman"/>
                <a:sym typeface="Times New Roman"/>
              </a:rPr>
              <a:t>. These are just brain cells. The human brain contains billions of neurons all connected together.</a:t>
            </a:r>
            <a:endParaRPr sz="1400">
              <a:latin typeface="Times New Roman"/>
              <a:ea typeface="Times New Roman"/>
              <a:cs typeface="Times New Roman"/>
              <a:sym typeface="Times New Roman"/>
            </a:endParaRPr>
          </a:p>
          <a:p>
            <a:pPr marL="0" lvl="2"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Each neuron has a central core and then lots of branches from this central core. The branches connect neurons together. Each neuron will be linked to lots of others.</a:t>
            </a:r>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9" name="Google Shape;49;p3: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Objective 1 introduced the three parts of a neuron: The dendrites, the soma and the axon.</a:t>
            </a:r>
            <a:endParaRPr sz="1400">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32269efb313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56" name="Google Shape;56;g32269efb313_0_0: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Neurons communicate with each other by sending electric pulse messages down the branches. The neurons that connect to other neurons send them messages. When enough pulse messages have arrived to reach a threshold, the neuron fires. Then it sends a pulse message to all the neurons it connects out to. Each neuron has its own threshold that determines when it fires. </a:t>
            </a:r>
            <a:endParaRPr sz="1400">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2269efb313_0_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65" name="Google Shape;65;g32269efb313_0_64: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Think of sending signals like tapping a balloon to the ceiling. Each pulse represents a tap on the balloon, pushing it up in the air. But if it doesn’t receive multiple “taps” quickly, it starts to fall. Some signals, or taps, are stronger than others. </a:t>
            </a:r>
            <a:r>
              <a:rPr lang="en-US" sz="1400">
                <a:solidFill>
                  <a:schemeClr val="dk1"/>
                </a:solidFill>
                <a:latin typeface="Times New Roman"/>
                <a:ea typeface="Times New Roman"/>
                <a:cs typeface="Times New Roman"/>
                <a:sym typeface="Times New Roman"/>
              </a:rPr>
              <a:t>When the balloon reaches the ceiling, it “fires” a signal to the next balloons, like a relay. </a:t>
            </a:r>
            <a:endParaRPr sz="1400">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2269efb313_0_8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83" name="Google Shape;83;g32269efb313_0_8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2269efb313_0_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89" name="Google Shape;89;g32269efb313_0_87: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r>
              <a:rPr lang="en-US" sz="1400">
                <a:latin typeface="Times New Roman"/>
                <a:ea typeface="Times New Roman"/>
                <a:cs typeface="Times New Roman"/>
                <a:sym typeface="Times New Roman"/>
              </a:rPr>
              <a:t>Each of you will have a role to play in this simulation. You will be an eye neuron, a brain neuron or the final neuron. You will receive signals from neurons that connect to you. When you reach your threshold, you will in turn send signals to your connecting neurons.</a:t>
            </a:r>
            <a:endParaRPr sz="1400"/>
          </a:p>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2269efb313_0_1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98" name="Google Shape;98;g32269efb313_0_105: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2269efb313_0_1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07" name="Google Shape;107;g32269efb313_0_123:notes"/>
          <p:cNvSpPr txBox="1">
            <a:spLocks noGrp="1"/>
          </p:cNvSpPr>
          <p:nvPr>
            <p:ph type="body" idx="1"/>
          </p:nvPr>
        </p:nvSpPr>
        <p:spPr>
          <a:xfrm>
            <a:off x="914400" y="4343400"/>
            <a:ext cx="5029200" cy="41148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SzPts val="1800"/>
              <a:buFont typeface="Times New Roman"/>
              <a:buNone/>
            </a:pPr>
            <a:endParaRPr sz="1400">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layout with centered title and subtitle placeholders"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Clr>
                <a:schemeClr val="dk1"/>
              </a:buClr>
              <a:buSzPts val="1800"/>
              <a:buChar char="•"/>
              <a:defRPr/>
            </a:lvl1pPr>
            <a:lvl2pPr lvl="1" algn="l">
              <a:lnSpc>
                <a:spcPct val="100000"/>
              </a:lnSpc>
              <a:spcBef>
                <a:spcPts val="360"/>
              </a:spcBef>
              <a:spcAft>
                <a:spcPts val="0"/>
              </a:spcAft>
              <a:buClr>
                <a:schemeClr val="dk1"/>
              </a:buClr>
              <a:buSzPts val="1800"/>
              <a:buChar char="–"/>
              <a:defRPr/>
            </a:lvl2pPr>
            <a:lvl3pPr lvl="2" algn="l">
              <a:lnSpc>
                <a:spcPct val="100000"/>
              </a:lnSpc>
              <a:spcBef>
                <a:spcPts val="360"/>
              </a:spcBef>
              <a:spcAft>
                <a:spcPts val="0"/>
              </a:spcAft>
              <a:buClr>
                <a:schemeClr val="dk1"/>
              </a:buClr>
              <a:buSzPts val="1800"/>
              <a:buChar char="•"/>
              <a:defRPr/>
            </a:lvl3pPr>
            <a:lvl4pPr lvl="3" algn="l">
              <a:lnSpc>
                <a:spcPct val="100000"/>
              </a:lnSpc>
              <a:spcBef>
                <a:spcPts val="360"/>
              </a:spcBef>
              <a:spcAft>
                <a:spcPts val="0"/>
              </a:spcAft>
              <a:buClr>
                <a:schemeClr val="dk1"/>
              </a:buClr>
              <a:buSzPts val="1800"/>
              <a:buChar char="–"/>
              <a:defRPr/>
            </a:lvl4pPr>
            <a:lvl5pPr lvl="4" algn="l">
              <a:lnSpc>
                <a:spcPct val="100000"/>
              </a:lnSpc>
              <a:spcBef>
                <a:spcPts val="360"/>
              </a:spcBef>
              <a:spcAft>
                <a:spcPts val="0"/>
              </a:spcAft>
              <a:buClr>
                <a:schemeClr val="dk1"/>
              </a:buClr>
              <a:buSzPts val="1800"/>
              <a:buChar char="»"/>
              <a:defRPr/>
            </a:lvl5pPr>
            <a:lvl6pPr lvl="5" algn="l">
              <a:lnSpc>
                <a:spcPct val="100000"/>
              </a:lnSpc>
              <a:spcBef>
                <a:spcPts val="360"/>
              </a:spcBef>
              <a:spcAft>
                <a:spcPts val="0"/>
              </a:spcAft>
              <a:buClr>
                <a:schemeClr val="dk1"/>
              </a:buClr>
              <a:buSzPts val="1800"/>
              <a:buChar char="»"/>
              <a:defRPr/>
            </a:lvl6pPr>
            <a:lvl7pPr lvl="6" algn="l">
              <a:lnSpc>
                <a:spcPct val="100000"/>
              </a:lnSpc>
              <a:spcBef>
                <a:spcPts val="360"/>
              </a:spcBef>
              <a:spcAft>
                <a:spcPts val="0"/>
              </a:spcAft>
              <a:buClr>
                <a:schemeClr val="dk1"/>
              </a:buClr>
              <a:buSzPts val="1800"/>
              <a:buChar char="»"/>
              <a:defRPr/>
            </a:lvl7pPr>
            <a:lvl8pPr lvl="7" algn="l">
              <a:lnSpc>
                <a:spcPct val="100000"/>
              </a:lnSpc>
              <a:spcBef>
                <a:spcPts val="360"/>
              </a:spcBef>
              <a:spcAft>
                <a:spcPts val="0"/>
              </a:spcAft>
              <a:buClr>
                <a:schemeClr val="dk1"/>
              </a:buClr>
              <a:buSzPts val="1800"/>
              <a:buChar char="»"/>
              <a:defRPr/>
            </a:lvl8pPr>
            <a:lvl9pPr lvl="8" algn="l">
              <a:lnSpc>
                <a:spcPct val="100000"/>
              </a:lnSpc>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a:lvl1pPr>
            <a:lvl2pPr marL="0" lvl="1" indent="0" algn="r">
              <a:lnSpc>
                <a:spcPct val="100000"/>
              </a:lnSpc>
              <a:spcBef>
                <a:spcPts val="0"/>
              </a:spcBef>
              <a:spcAft>
                <a:spcPts val="0"/>
              </a:spcAft>
              <a:buNone/>
              <a:defRPr sz="1400"/>
            </a:lvl2pPr>
            <a:lvl3pPr marL="0" lvl="2" indent="0" algn="r">
              <a:lnSpc>
                <a:spcPct val="100000"/>
              </a:lnSpc>
              <a:spcBef>
                <a:spcPts val="0"/>
              </a:spcBef>
              <a:spcAft>
                <a:spcPts val="0"/>
              </a:spcAft>
              <a:buNone/>
              <a:defRPr sz="1400"/>
            </a:lvl3pPr>
            <a:lvl4pPr marL="0" lvl="3" indent="0" algn="r">
              <a:lnSpc>
                <a:spcPct val="100000"/>
              </a:lnSpc>
              <a:spcBef>
                <a:spcPts val="0"/>
              </a:spcBef>
              <a:spcAft>
                <a:spcPts val="0"/>
              </a:spcAft>
              <a:buNone/>
              <a:defRPr sz="1400"/>
            </a:lvl4pPr>
            <a:lvl5pPr marL="0" lvl="4" indent="0" algn="r">
              <a:lnSpc>
                <a:spcPct val="100000"/>
              </a:lnSpc>
              <a:spcBef>
                <a:spcPts val="0"/>
              </a:spcBef>
              <a:spcAft>
                <a:spcPts val="0"/>
              </a:spcAft>
              <a:buNone/>
              <a:defRPr sz="1400"/>
            </a:lvl5pPr>
            <a:lvl6pPr marL="0" lvl="5" indent="0" algn="r">
              <a:lnSpc>
                <a:spcPct val="100000"/>
              </a:lnSpc>
              <a:spcBef>
                <a:spcPts val="0"/>
              </a:spcBef>
              <a:spcAft>
                <a:spcPts val="0"/>
              </a:spcAft>
              <a:buNone/>
              <a:defRPr sz="1400"/>
            </a:lvl6pPr>
            <a:lvl7pPr marL="0" lvl="6" indent="0" algn="r">
              <a:lnSpc>
                <a:spcPct val="100000"/>
              </a:lnSpc>
              <a:spcBef>
                <a:spcPts val="0"/>
              </a:spcBef>
              <a:spcAft>
                <a:spcPts val="0"/>
              </a:spcAft>
              <a:buNone/>
              <a:defRPr sz="1400"/>
            </a:lvl7pPr>
            <a:lvl8pPr marL="0" lvl="7" indent="0" algn="r">
              <a:lnSpc>
                <a:spcPct val="100000"/>
              </a:lnSpc>
              <a:spcBef>
                <a:spcPts val="0"/>
              </a:spcBef>
              <a:spcAft>
                <a:spcPts val="0"/>
              </a:spcAft>
              <a:buNone/>
              <a:defRPr sz="1400"/>
            </a:lvl8pPr>
            <a:lvl9pPr marL="0" lvl="8" indent="0" algn="r">
              <a:lnSpc>
                <a:spcPct val="100000"/>
              </a:lnSpc>
              <a:spcBef>
                <a:spcPts val="0"/>
              </a:spcBef>
              <a:spcAft>
                <a:spcPts val="0"/>
              </a:spcAft>
              <a:buNone/>
              <a:defRPr sz="14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type="tx">
  <p:cSld name="TITLE_AND_BODY">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a:lvl1pPr>
            <a:lvl2pPr marL="0" lvl="1" indent="0" algn="r">
              <a:lnSpc>
                <a:spcPct val="100000"/>
              </a:lnSpc>
              <a:spcBef>
                <a:spcPts val="0"/>
              </a:spcBef>
              <a:spcAft>
                <a:spcPts val="0"/>
              </a:spcAft>
              <a:buNone/>
              <a:defRPr sz="1400"/>
            </a:lvl2pPr>
            <a:lvl3pPr marL="0" lvl="2" indent="0" algn="r">
              <a:lnSpc>
                <a:spcPct val="100000"/>
              </a:lnSpc>
              <a:spcBef>
                <a:spcPts val="0"/>
              </a:spcBef>
              <a:spcAft>
                <a:spcPts val="0"/>
              </a:spcAft>
              <a:buNone/>
              <a:defRPr sz="1400"/>
            </a:lvl3pPr>
            <a:lvl4pPr marL="0" lvl="3" indent="0" algn="r">
              <a:lnSpc>
                <a:spcPct val="100000"/>
              </a:lnSpc>
              <a:spcBef>
                <a:spcPts val="0"/>
              </a:spcBef>
              <a:spcAft>
                <a:spcPts val="0"/>
              </a:spcAft>
              <a:buNone/>
              <a:defRPr sz="1400"/>
            </a:lvl4pPr>
            <a:lvl5pPr marL="0" lvl="4" indent="0" algn="r">
              <a:lnSpc>
                <a:spcPct val="100000"/>
              </a:lnSpc>
              <a:spcBef>
                <a:spcPts val="0"/>
              </a:spcBef>
              <a:spcAft>
                <a:spcPts val="0"/>
              </a:spcAft>
              <a:buNone/>
              <a:defRPr sz="1400"/>
            </a:lvl5pPr>
            <a:lvl6pPr marL="0" lvl="5" indent="0" algn="r">
              <a:lnSpc>
                <a:spcPct val="100000"/>
              </a:lnSpc>
              <a:spcBef>
                <a:spcPts val="0"/>
              </a:spcBef>
              <a:spcAft>
                <a:spcPts val="0"/>
              </a:spcAft>
              <a:buNone/>
              <a:defRPr sz="1400"/>
            </a:lvl6pPr>
            <a:lvl7pPr marL="0" lvl="6" indent="0" algn="r">
              <a:lnSpc>
                <a:spcPct val="100000"/>
              </a:lnSpc>
              <a:spcBef>
                <a:spcPts val="0"/>
              </a:spcBef>
              <a:spcAft>
                <a:spcPts val="0"/>
              </a:spcAft>
              <a:buNone/>
              <a:defRPr sz="1400"/>
            </a:lvl7pPr>
            <a:lvl8pPr marL="0" lvl="7" indent="0" algn="r">
              <a:lnSpc>
                <a:spcPct val="100000"/>
              </a:lnSpc>
              <a:spcBef>
                <a:spcPts val="0"/>
              </a:spcBef>
              <a:spcAft>
                <a:spcPts val="0"/>
              </a:spcAft>
              <a:buNone/>
              <a:defRPr sz="1400"/>
            </a:lvl8pPr>
            <a:lvl9pPr marL="0" lvl="8" indent="0" algn="r">
              <a:lnSpc>
                <a:spcPct val="100000"/>
              </a:lnSpc>
              <a:spcBef>
                <a:spcPts val="0"/>
              </a:spcBef>
              <a:spcAft>
                <a:spcPts val="0"/>
              </a:spcAft>
              <a:buNone/>
              <a:defRPr sz="14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a:lvl1pPr>
            <a:lvl2pPr marL="0" lvl="1" indent="0" algn="r">
              <a:lnSpc>
                <a:spcPct val="100000"/>
              </a:lnSpc>
              <a:spcBef>
                <a:spcPts val="0"/>
              </a:spcBef>
              <a:spcAft>
                <a:spcPts val="0"/>
              </a:spcAft>
              <a:buNone/>
              <a:defRPr sz="1400"/>
            </a:lvl2pPr>
            <a:lvl3pPr marL="0" lvl="2" indent="0" algn="r">
              <a:lnSpc>
                <a:spcPct val="100000"/>
              </a:lnSpc>
              <a:spcBef>
                <a:spcPts val="0"/>
              </a:spcBef>
              <a:spcAft>
                <a:spcPts val="0"/>
              </a:spcAft>
              <a:buNone/>
              <a:defRPr sz="1400"/>
            </a:lvl3pPr>
            <a:lvl4pPr marL="0" lvl="3" indent="0" algn="r">
              <a:lnSpc>
                <a:spcPct val="100000"/>
              </a:lnSpc>
              <a:spcBef>
                <a:spcPts val="0"/>
              </a:spcBef>
              <a:spcAft>
                <a:spcPts val="0"/>
              </a:spcAft>
              <a:buNone/>
              <a:defRPr sz="1400"/>
            </a:lvl4pPr>
            <a:lvl5pPr marL="0" lvl="4" indent="0" algn="r">
              <a:lnSpc>
                <a:spcPct val="100000"/>
              </a:lnSpc>
              <a:spcBef>
                <a:spcPts val="0"/>
              </a:spcBef>
              <a:spcAft>
                <a:spcPts val="0"/>
              </a:spcAft>
              <a:buNone/>
              <a:defRPr sz="1400"/>
            </a:lvl5pPr>
            <a:lvl6pPr marL="0" lvl="5" indent="0" algn="r">
              <a:lnSpc>
                <a:spcPct val="100000"/>
              </a:lnSpc>
              <a:spcBef>
                <a:spcPts val="0"/>
              </a:spcBef>
              <a:spcAft>
                <a:spcPts val="0"/>
              </a:spcAft>
              <a:buNone/>
              <a:defRPr sz="1400"/>
            </a:lvl6pPr>
            <a:lvl7pPr marL="0" lvl="6" indent="0" algn="r">
              <a:lnSpc>
                <a:spcPct val="100000"/>
              </a:lnSpc>
              <a:spcBef>
                <a:spcPts val="0"/>
              </a:spcBef>
              <a:spcAft>
                <a:spcPts val="0"/>
              </a:spcAft>
              <a:buNone/>
              <a:defRPr sz="1400"/>
            </a:lvl7pPr>
            <a:lvl8pPr marL="0" lvl="7" indent="0" algn="r">
              <a:lnSpc>
                <a:spcPct val="100000"/>
              </a:lnSpc>
              <a:spcBef>
                <a:spcPts val="0"/>
              </a:spcBef>
              <a:spcAft>
                <a:spcPts val="0"/>
              </a:spcAft>
              <a:buNone/>
              <a:defRPr sz="1400"/>
            </a:lvl8pPr>
            <a:lvl9pPr marL="0" lvl="8" indent="0" algn="r">
              <a:lnSpc>
                <a:spcPct val="100000"/>
              </a:lnSpc>
              <a:spcBef>
                <a:spcPts val="0"/>
              </a:spcBef>
              <a:spcAft>
                <a:spcPts val="0"/>
              </a:spcAft>
              <a:buNone/>
              <a:defRPr sz="14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
        <p:cNvGrpSpPr/>
        <p:nvPr/>
      </p:nvGrpSpPr>
      <p:grpSpPr>
        <a:xfrm>
          <a:off x="0" y="0"/>
          <a:ext cx="0" cy="0"/>
          <a:chOff x="0" y="0"/>
          <a:chExt cx="0" cy="0"/>
        </a:xfrm>
      </p:grpSpPr>
      <p:sp>
        <p:nvSpPr>
          <p:cNvPr id="36" name="Google Shape;36;p5"/>
          <p:cNvSpPr txBox="1">
            <a:spLocks noGrp="1"/>
          </p:cNvSpPr>
          <p:nvPr>
            <p:ph type="ctrTitle"/>
          </p:nvPr>
        </p:nvSpPr>
        <p:spPr>
          <a:xfrm>
            <a:off x="685800" y="22860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Mission 2 Objective 2</a:t>
            </a:r>
            <a:endParaRPr>
              <a:solidFill>
                <a:srgbClr val="FFFFFF"/>
              </a:solidFill>
            </a:endParaRPr>
          </a:p>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Neural Networks</a:t>
            </a:r>
            <a:endParaRPr>
              <a:solidFill>
                <a:srgbClr val="FFFFFF"/>
              </a:solidFill>
            </a:endParaRPr>
          </a:p>
        </p:txBody>
      </p:sp>
      <p:sp>
        <p:nvSpPr>
          <p:cNvPr id="37" name="Google Shape;37;p5"/>
          <p:cNvSpPr txBox="1">
            <a:spLocks noGrp="1"/>
          </p:cNvSpPr>
          <p:nvPr>
            <p:ph type="subTitle" idx="1"/>
          </p:nvPr>
        </p:nvSpPr>
        <p:spPr>
          <a:xfrm>
            <a:off x="964850" y="3886200"/>
            <a:ext cx="7141800" cy="17526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640"/>
              </a:spcBef>
              <a:spcAft>
                <a:spcPts val="0"/>
              </a:spcAft>
              <a:buClr>
                <a:schemeClr val="dk1"/>
              </a:buClr>
              <a:buSzPts val="3200"/>
              <a:buFont typeface="Arial"/>
              <a:buNone/>
            </a:pPr>
            <a:endParaRPr sz="3200" b="0" i="0" u="none" strike="noStrike" cap="none">
              <a:solidFill>
                <a:srgbClr val="FFFFFF"/>
              </a:solidFill>
              <a:latin typeface="Arial"/>
              <a:ea typeface="Arial"/>
              <a:cs typeface="Arial"/>
              <a:sym typeface="Arial"/>
            </a:endParaRPr>
          </a:p>
          <a:p>
            <a:pPr marL="0" marR="0" lvl="0" indent="0" algn="ctr" rtl="0">
              <a:lnSpc>
                <a:spcPct val="100000"/>
              </a:lnSpc>
              <a:spcBef>
                <a:spcPts val="400"/>
              </a:spcBef>
              <a:spcAft>
                <a:spcPts val="0"/>
              </a:spcAft>
              <a:buClr>
                <a:srgbClr val="FFFFFF"/>
              </a:buClr>
              <a:buSzPts val="2000"/>
              <a:buFont typeface="Arial"/>
              <a:buNone/>
            </a:pPr>
            <a:r>
              <a:rPr lang="en-US" sz="2000">
                <a:solidFill>
                  <a:srgbClr val="FFFFFF"/>
                </a:solidFill>
              </a:rPr>
              <a:t>Credit: </a:t>
            </a:r>
            <a:r>
              <a:rPr lang="en-US" sz="2000" b="0" i="0" u="none" strike="noStrike" cap="none">
                <a:solidFill>
                  <a:srgbClr val="FFFFFF"/>
                </a:solidFill>
                <a:latin typeface="Arial"/>
                <a:ea typeface="Arial"/>
                <a:cs typeface="Arial"/>
                <a:sym typeface="Arial"/>
              </a:rPr>
              <a:t>Peter McOwan and Paul Curzon of </a:t>
            </a:r>
            <a:endParaRPr/>
          </a:p>
          <a:p>
            <a:pPr marL="0" marR="0" lvl="0" indent="0" algn="ctr" rtl="0">
              <a:lnSpc>
                <a:spcPct val="100000"/>
              </a:lnSpc>
              <a:spcBef>
                <a:spcPts val="400"/>
              </a:spcBef>
              <a:spcAft>
                <a:spcPts val="0"/>
              </a:spcAft>
              <a:buClr>
                <a:srgbClr val="FFFFFF"/>
              </a:buClr>
              <a:buSzPts val="2000"/>
              <a:buFont typeface="Arial"/>
              <a:buNone/>
            </a:pPr>
            <a:r>
              <a:rPr lang="en-US" sz="2000" b="0" i="0" u="none" strike="noStrike" cap="none">
                <a:solidFill>
                  <a:srgbClr val="FFFFFF"/>
                </a:solidFill>
                <a:latin typeface="Arial"/>
                <a:ea typeface="Arial"/>
                <a:cs typeface="Arial"/>
                <a:sym typeface="Arial"/>
              </a:rPr>
              <a:t>Queen Mary, University of London</a:t>
            </a:r>
            <a:endParaRPr/>
          </a:p>
          <a:p>
            <a:pPr marL="0" marR="0" lvl="0" indent="0" algn="ctr" rtl="0">
              <a:lnSpc>
                <a:spcPct val="100000"/>
              </a:lnSpc>
              <a:spcBef>
                <a:spcPts val="400"/>
              </a:spcBef>
              <a:spcAft>
                <a:spcPts val="0"/>
              </a:spcAft>
              <a:buClr>
                <a:srgbClr val="FFFFFF"/>
              </a:buClr>
              <a:buSzPts val="2000"/>
              <a:buFont typeface="Arial"/>
              <a:buNone/>
            </a:pPr>
            <a:r>
              <a:rPr lang="en-US" sz="2000" b="0" i="0" u="none" strike="noStrike" cap="none">
                <a:solidFill>
                  <a:srgbClr val="FFFFFF"/>
                </a:solidFill>
                <a:latin typeface="Arial"/>
                <a:ea typeface="Arial"/>
                <a:cs typeface="Arial"/>
                <a:sym typeface="Arial"/>
              </a:rPr>
              <a:t>www.cs4fn.org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p14"/>
          <p:cNvSpPr txBox="1">
            <a:spLocks noGrp="1"/>
          </p:cNvSpPr>
          <p:nvPr>
            <p:ph type="title"/>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Unplugged Chain</a:t>
            </a:r>
            <a:endParaRPr/>
          </a:p>
        </p:txBody>
      </p:sp>
      <p:sp>
        <p:nvSpPr>
          <p:cNvPr id="123" name="Google Shape;123;p14"/>
          <p:cNvSpPr txBox="1"/>
          <p:nvPr/>
        </p:nvSpPr>
        <p:spPr>
          <a:xfrm>
            <a:off x="5157825" y="1109675"/>
            <a:ext cx="3719700" cy="54825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We will repeat the simulation several times.</a:t>
            </a:r>
            <a:endParaRPr sz="2800">
              <a:solidFill>
                <a:srgbClr val="FFFFFF"/>
              </a:solidFill>
            </a:endParaRPr>
          </a:p>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You can get a new role each time.</a:t>
            </a:r>
            <a:endParaRPr sz="2800">
              <a:solidFill>
                <a:srgbClr val="FFFFFF"/>
              </a:solidFill>
            </a:endParaRPr>
          </a:p>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We will try different configurations of neural networks.</a:t>
            </a:r>
            <a:endParaRPr sz="2800">
              <a:solidFill>
                <a:srgbClr val="FFFFFF"/>
              </a:solidFill>
            </a:endParaRPr>
          </a:p>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But the rules remain the same: reach your threshold and then “fire.”</a:t>
            </a:r>
            <a:endParaRPr sz="2800">
              <a:solidFill>
                <a:srgbClr val="FFFFFF"/>
              </a:solidFill>
            </a:endParaRPr>
          </a:p>
        </p:txBody>
      </p:sp>
      <p:sp>
        <p:nvSpPr>
          <p:cNvPr id="124" name="Google Shape;124;p14"/>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25" name="Google Shape;125;p14"/>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26" name="Google Shape;126;p14"/>
          <p:cNvPicPr preferRelativeResize="0"/>
          <p:nvPr/>
        </p:nvPicPr>
        <p:blipFill>
          <a:blip r:embed="rId3">
            <a:alphaModFix/>
          </a:blip>
          <a:stretch>
            <a:fillRect/>
          </a:stretch>
        </p:blipFill>
        <p:spPr>
          <a:xfrm>
            <a:off x="342900" y="1109678"/>
            <a:ext cx="4814925" cy="56231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3"/>
                                        </p:tgtEl>
                                        <p:attrNameLst>
                                          <p:attrName>style.visibility</p:attrName>
                                        </p:attrNameLst>
                                      </p:cBhvr>
                                      <p:to>
                                        <p:strVal val="visible"/>
                                      </p:to>
                                    </p:set>
                                    <p:anim calcmode="lin" valueType="num">
                                      <p:cBhvr additive="base">
                                        <p:cTn id="7" dur="500"/>
                                        <p:tgtEl>
                                          <p:spTgt spid="123"/>
                                        </p:tgtEl>
                                        <p:attrNameLst>
                                          <p:attrName>ppt_w</p:attrName>
                                        </p:attrNameLst>
                                      </p:cBhvr>
                                      <p:tavLst>
                                        <p:tav tm="0">
                                          <p:val>
                                            <p:strVal val="0"/>
                                          </p:val>
                                        </p:tav>
                                        <p:tav tm="100000">
                                          <p:val>
                                            <p:strVal val="#ppt_w"/>
                                          </p:val>
                                        </p:tav>
                                      </p:tavLst>
                                    </p:anim>
                                    <p:anim calcmode="lin" valueType="num">
                                      <p:cBhvr additive="base">
                                        <p:cTn id="8" dur="500"/>
                                        <p:tgtEl>
                                          <p:spTgt spid="12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15"/>
          <p:cNvSpPr txBox="1">
            <a:spLocks noGrp="1"/>
          </p:cNvSpPr>
          <p:nvPr>
            <p:ph type="title"/>
          </p:nvPr>
        </p:nvSpPr>
        <p:spPr>
          <a:xfrm>
            <a:off x="108625" y="34500"/>
            <a:ext cx="32217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3600">
                <a:solidFill>
                  <a:srgbClr val="FFFFFF"/>
                </a:solidFill>
              </a:rPr>
              <a:t>Scenario #1</a:t>
            </a:r>
            <a:endParaRPr sz="3600"/>
          </a:p>
        </p:txBody>
      </p:sp>
      <p:sp>
        <p:nvSpPr>
          <p:cNvPr id="132" name="Google Shape;132;p15"/>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33" name="Google Shape;133;p15"/>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34" name="Google Shape;134;p15"/>
          <p:cNvPicPr preferRelativeResize="0"/>
          <p:nvPr/>
        </p:nvPicPr>
        <p:blipFill>
          <a:blip r:embed="rId3">
            <a:alphaModFix/>
          </a:blip>
          <a:stretch>
            <a:fillRect/>
          </a:stretch>
        </p:blipFill>
        <p:spPr>
          <a:xfrm>
            <a:off x="3330450" y="167477"/>
            <a:ext cx="5500075" cy="65230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8"/>
        <p:cNvGrpSpPr/>
        <p:nvPr/>
      </p:nvGrpSpPr>
      <p:grpSpPr>
        <a:xfrm>
          <a:off x="0" y="0"/>
          <a:ext cx="0" cy="0"/>
          <a:chOff x="0" y="0"/>
          <a:chExt cx="0" cy="0"/>
        </a:xfrm>
      </p:grpSpPr>
      <p:sp>
        <p:nvSpPr>
          <p:cNvPr id="139" name="Google Shape;139;p16"/>
          <p:cNvSpPr txBox="1">
            <a:spLocks noGrp="1"/>
          </p:cNvSpPr>
          <p:nvPr>
            <p:ph type="title"/>
          </p:nvPr>
        </p:nvSpPr>
        <p:spPr>
          <a:xfrm>
            <a:off x="108625" y="34500"/>
            <a:ext cx="32217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3600">
                <a:solidFill>
                  <a:srgbClr val="FFFFFF"/>
                </a:solidFill>
              </a:rPr>
              <a:t>Scenario #2</a:t>
            </a:r>
            <a:endParaRPr sz="3600"/>
          </a:p>
        </p:txBody>
      </p:sp>
      <p:sp>
        <p:nvSpPr>
          <p:cNvPr id="140" name="Google Shape;140;p16"/>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41" name="Google Shape;141;p16"/>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42" name="Google Shape;142;p16"/>
          <p:cNvPicPr preferRelativeResize="0"/>
          <p:nvPr/>
        </p:nvPicPr>
        <p:blipFill>
          <a:blip r:embed="rId3">
            <a:alphaModFix/>
          </a:blip>
          <a:stretch>
            <a:fillRect/>
          </a:stretch>
        </p:blipFill>
        <p:spPr>
          <a:xfrm>
            <a:off x="3236625" y="108125"/>
            <a:ext cx="5669725" cy="66214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sp>
        <p:nvSpPr>
          <p:cNvPr id="147" name="Google Shape;147;p17"/>
          <p:cNvSpPr txBox="1">
            <a:spLocks noGrp="1"/>
          </p:cNvSpPr>
          <p:nvPr>
            <p:ph type="title"/>
          </p:nvPr>
        </p:nvSpPr>
        <p:spPr>
          <a:xfrm>
            <a:off x="108625" y="34500"/>
            <a:ext cx="32217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3600">
                <a:solidFill>
                  <a:srgbClr val="FFFFFF"/>
                </a:solidFill>
              </a:rPr>
              <a:t>Scenario #3</a:t>
            </a:r>
            <a:endParaRPr sz="3600"/>
          </a:p>
        </p:txBody>
      </p:sp>
      <p:sp>
        <p:nvSpPr>
          <p:cNvPr id="148" name="Google Shape;148;p17"/>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49" name="Google Shape;149;p17"/>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50" name="Google Shape;150;p17"/>
          <p:cNvPicPr preferRelativeResize="0"/>
          <p:nvPr/>
        </p:nvPicPr>
        <p:blipFill>
          <a:blip r:embed="rId3">
            <a:alphaModFix/>
          </a:blip>
          <a:stretch>
            <a:fillRect/>
          </a:stretch>
        </p:blipFill>
        <p:spPr>
          <a:xfrm>
            <a:off x="3109900" y="124650"/>
            <a:ext cx="5635750" cy="65953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Google Shape;155;p18"/>
          <p:cNvSpPr txBox="1">
            <a:spLocks noGrp="1"/>
          </p:cNvSpPr>
          <p:nvPr>
            <p:ph type="title"/>
          </p:nvPr>
        </p:nvSpPr>
        <p:spPr>
          <a:xfrm>
            <a:off x="108625" y="34500"/>
            <a:ext cx="32217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3600">
                <a:solidFill>
                  <a:srgbClr val="FFFFFF"/>
                </a:solidFill>
              </a:rPr>
              <a:t>Scenario #4</a:t>
            </a:r>
            <a:endParaRPr sz="3600"/>
          </a:p>
        </p:txBody>
      </p:sp>
      <p:sp>
        <p:nvSpPr>
          <p:cNvPr id="156" name="Google Shape;156;p18"/>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57" name="Google Shape;157;p18"/>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58" name="Google Shape;158;p18"/>
          <p:cNvPicPr preferRelativeResize="0"/>
          <p:nvPr/>
        </p:nvPicPr>
        <p:blipFill>
          <a:blip r:embed="rId3">
            <a:alphaModFix/>
          </a:blip>
          <a:stretch>
            <a:fillRect/>
          </a:stretch>
        </p:blipFill>
        <p:spPr>
          <a:xfrm>
            <a:off x="3434425" y="124675"/>
            <a:ext cx="4820875" cy="65703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Google Shape;163;p19"/>
          <p:cNvSpPr txBox="1">
            <a:spLocks noGrp="1"/>
          </p:cNvSpPr>
          <p:nvPr>
            <p:ph type="title"/>
          </p:nvPr>
        </p:nvSpPr>
        <p:spPr>
          <a:xfrm>
            <a:off x="108625" y="34500"/>
            <a:ext cx="32217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3600">
                <a:solidFill>
                  <a:srgbClr val="FFFFFF"/>
                </a:solidFill>
              </a:rPr>
              <a:t>Scenario #5</a:t>
            </a:r>
            <a:endParaRPr sz="3600"/>
          </a:p>
        </p:txBody>
      </p:sp>
      <p:sp>
        <p:nvSpPr>
          <p:cNvPr id="164" name="Google Shape;164;p19"/>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65" name="Google Shape;165;p19"/>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66" name="Google Shape;166;p19"/>
          <p:cNvPicPr preferRelativeResize="0"/>
          <p:nvPr/>
        </p:nvPicPr>
        <p:blipFill>
          <a:blip r:embed="rId3">
            <a:alphaModFix/>
          </a:blip>
          <a:stretch>
            <a:fillRect/>
          </a:stretch>
        </p:blipFill>
        <p:spPr>
          <a:xfrm>
            <a:off x="3079780" y="107700"/>
            <a:ext cx="5581000" cy="6624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4400" b="0" i="0" u="none">
                <a:solidFill>
                  <a:srgbClr val="FFFFFF"/>
                </a:solidFill>
                <a:latin typeface="Arial"/>
                <a:ea typeface="Arial"/>
                <a:cs typeface="Arial"/>
                <a:sym typeface="Arial"/>
              </a:rPr>
              <a:t>So what's in our head?</a:t>
            </a:r>
            <a:endParaRPr/>
          </a:p>
        </p:txBody>
      </p:sp>
      <p:sp>
        <p:nvSpPr>
          <p:cNvPr id="43" name="Google Shape;43;p6"/>
          <p:cNvSpPr txBox="1">
            <a:spLocks noGrp="1"/>
          </p:cNvSpPr>
          <p:nvPr>
            <p:ph type="body" idx="1"/>
          </p:nvPr>
        </p:nvSpPr>
        <p:spPr>
          <a:xfrm>
            <a:off x="609600" y="5293175"/>
            <a:ext cx="8077200" cy="1260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FFFF"/>
              </a:buClr>
              <a:buSzPts val="2800"/>
              <a:buFont typeface="Arial"/>
              <a:buChar char="•"/>
            </a:pPr>
            <a:r>
              <a:rPr lang="en-US" sz="2800" b="0" i="0" u="none" strike="noStrike" cap="none">
                <a:solidFill>
                  <a:srgbClr val="FFFFFF"/>
                </a:solidFill>
                <a:latin typeface="Arial"/>
                <a:ea typeface="Arial"/>
                <a:cs typeface="Arial"/>
                <a:sym typeface="Arial"/>
              </a:rPr>
              <a:t>Billions of interconnected nerve cells called neurons</a:t>
            </a:r>
            <a:endParaRPr/>
          </a:p>
          <a:p>
            <a:pPr marL="342900" marR="0" lvl="0" indent="-342900" algn="l" rtl="0">
              <a:lnSpc>
                <a:spcPct val="90000"/>
              </a:lnSpc>
              <a:spcBef>
                <a:spcPts val="560"/>
              </a:spcBef>
              <a:spcAft>
                <a:spcPts val="0"/>
              </a:spcAft>
              <a:buClr>
                <a:srgbClr val="FFFFFF"/>
              </a:buClr>
              <a:buSzPts val="2800"/>
              <a:buFont typeface="Arial"/>
              <a:buChar char="•"/>
            </a:pPr>
            <a:r>
              <a:rPr lang="en-US" sz="2800" b="0" i="0" u="none" strike="noStrike" cap="none">
                <a:solidFill>
                  <a:srgbClr val="FFFFFF"/>
                </a:solidFill>
                <a:latin typeface="Arial"/>
                <a:ea typeface="Arial"/>
                <a:cs typeface="Arial"/>
                <a:sym typeface="Arial"/>
              </a:rPr>
              <a:t>Very simple computing units, working together</a:t>
            </a:r>
            <a:endParaRPr/>
          </a:p>
        </p:txBody>
      </p:sp>
      <p:sp>
        <p:nvSpPr>
          <p:cNvPr id="44" name="Google Shape;44;p6"/>
          <p:cNvSpPr txBox="1"/>
          <p:nvPr/>
        </p:nvSpPr>
        <p:spPr>
          <a:xfrm>
            <a:off x="7081837" y="0"/>
            <a:ext cx="2058987" cy="8239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strike="noStrike" cap="none">
                <a:solidFill>
                  <a:schemeClr val="lt1"/>
                </a:solidFill>
                <a:latin typeface="Arial"/>
                <a:ea typeface="Arial"/>
                <a:cs typeface="Arial"/>
                <a:sym typeface="Arial"/>
              </a:rPr>
              <a:t>1</a:t>
            </a:r>
            <a:endParaRPr/>
          </a:p>
        </p:txBody>
      </p:sp>
      <p:pic>
        <p:nvPicPr>
          <p:cNvPr id="45" name="Google Shape;45;p6"/>
          <p:cNvPicPr preferRelativeResize="0"/>
          <p:nvPr/>
        </p:nvPicPr>
        <p:blipFill>
          <a:blip r:embed="rId3">
            <a:alphaModFix/>
          </a:blip>
          <a:stretch>
            <a:fillRect/>
          </a:stretch>
        </p:blipFill>
        <p:spPr>
          <a:xfrm>
            <a:off x="873975" y="1752613"/>
            <a:ext cx="3698029" cy="3235775"/>
          </a:xfrm>
          <a:prstGeom prst="rect">
            <a:avLst/>
          </a:prstGeom>
          <a:noFill/>
          <a:ln>
            <a:noFill/>
          </a:ln>
        </p:spPr>
      </p:pic>
      <p:pic>
        <p:nvPicPr>
          <p:cNvPr id="46" name="Google Shape;46;p6"/>
          <p:cNvPicPr preferRelativeResize="0"/>
          <p:nvPr/>
        </p:nvPicPr>
        <p:blipFill>
          <a:blip r:embed="rId4">
            <a:alphaModFix/>
          </a:blip>
          <a:stretch>
            <a:fillRect/>
          </a:stretch>
        </p:blipFill>
        <p:spPr>
          <a:xfrm>
            <a:off x="5090638" y="1913226"/>
            <a:ext cx="3111788" cy="3075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685800" y="4699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sz="4400" b="0" i="0" u="none">
                <a:solidFill>
                  <a:srgbClr val="FFFFFF"/>
                </a:solidFill>
                <a:latin typeface="Arial"/>
                <a:ea typeface="Arial"/>
                <a:cs typeface="Arial"/>
                <a:sym typeface="Arial"/>
              </a:rPr>
              <a:t>A simple model of a neuron</a:t>
            </a:r>
            <a:endParaRPr/>
          </a:p>
        </p:txBody>
      </p:sp>
      <p:sp>
        <p:nvSpPr>
          <p:cNvPr id="52" name="Google Shape;52;p7"/>
          <p:cNvSpPr txBox="1"/>
          <p:nvPr/>
        </p:nvSpPr>
        <p:spPr>
          <a:xfrm>
            <a:off x="7081837" y="0"/>
            <a:ext cx="2058987" cy="8239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pic>
        <p:nvPicPr>
          <p:cNvPr id="53" name="Google Shape;53;p7"/>
          <p:cNvPicPr preferRelativeResize="0"/>
          <p:nvPr/>
        </p:nvPicPr>
        <p:blipFill>
          <a:blip r:embed="rId3">
            <a:alphaModFix/>
          </a:blip>
          <a:stretch>
            <a:fillRect/>
          </a:stretch>
        </p:blipFill>
        <p:spPr>
          <a:xfrm>
            <a:off x="347563" y="1612900"/>
            <a:ext cx="8448875" cy="4703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Neural messages</a:t>
            </a:r>
            <a:endParaRPr/>
          </a:p>
        </p:txBody>
      </p:sp>
      <p:sp>
        <p:nvSpPr>
          <p:cNvPr id="59" name="Google Shape;59;p8"/>
          <p:cNvSpPr txBox="1"/>
          <p:nvPr/>
        </p:nvSpPr>
        <p:spPr>
          <a:xfrm>
            <a:off x="553175" y="5467450"/>
            <a:ext cx="8362200" cy="12381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Font typeface="Arial"/>
              <a:buChar char="•"/>
            </a:pPr>
            <a:r>
              <a:rPr lang="en-US" sz="2800">
                <a:solidFill>
                  <a:srgbClr val="FFFFFF"/>
                </a:solidFill>
              </a:rPr>
              <a:t>Electric pulses sent down the branches</a:t>
            </a:r>
            <a:endParaRPr sz="2800">
              <a:solidFill>
                <a:srgbClr val="FFFFFF"/>
              </a:solidFill>
            </a:endParaRPr>
          </a:p>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Enough pulses must be sent to reach a threshold</a:t>
            </a:r>
            <a:endParaRPr sz="2800">
              <a:solidFill>
                <a:srgbClr val="FFFFFF"/>
              </a:solidFill>
            </a:endParaRPr>
          </a:p>
        </p:txBody>
      </p:sp>
      <p:sp>
        <p:nvSpPr>
          <p:cNvPr id="60" name="Google Shape;60;p8"/>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61" name="Google Shape;61;p8"/>
          <p:cNvSpPr txBox="1"/>
          <p:nvPr/>
        </p:nvSpPr>
        <p:spPr>
          <a:xfrm>
            <a:off x="4973637" y="42179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62" name="Google Shape;62;p8"/>
          <p:cNvPicPr preferRelativeResize="0"/>
          <p:nvPr/>
        </p:nvPicPr>
        <p:blipFill>
          <a:blip r:embed="rId3">
            <a:alphaModFix/>
          </a:blip>
          <a:stretch>
            <a:fillRect/>
          </a:stretch>
        </p:blipFill>
        <p:spPr>
          <a:xfrm>
            <a:off x="1755073" y="1601341"/>
            <a:ext cx="5819300" cy="372432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p:tgtEl>
                                          <p:spTgt spid="59"/>
                                        </p:tgtEl>
                                        <p:attrNameLst>
                                          <p:attrName>ppt_w</p:attrName>
                                        </p:attrNameLst>
                                      </p:cBhvr>
                                      <p:tavLst>
                                        <p:tav tm="0">
                                          <p:val>
                                            <p:strVal val="0"/>
                                          </p:val>
                                        </p:tav>
                                        <p:tav tm="100000">
                                          <p:val>
                                            <p:strVal val="#ppt_w"/>
                                          </p:val>
                                        </p:tav>
                                      </p:tavLst>
                                    </p:anim>
                                    <p:anim calcmode="lin" valueType="num">
                                      <p:cBhvr additive="base">
                                        <p:cTn id="8" dur="500"/>
                                        <p:tgtEl>
                                          <p:spTgt spid="5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6"/>
        <p:cNvGrpSpPr/>
        <p:nvPr/>
      </p:nvGrpSpPr>
      <p:grpSpPr>
        <a:xfrm>
          <a:off x="0" y="0"/>
          <a:ext cx="0" cy="0"/>
          <a:chOff x="0" y="0"/>
          <a:chExt cx="0" cy="0"/>
        </a:xfrm>
      </p:grpSpPr>
      <p:sp>
        <p:nvSpPr>
          <p:cNvPr id="67" name="Google Shape;67;p9"/>
          <p:cNvSpPr txBox="1">
            <a:spLocks noGrp="1"/>
          </p:cNvSpPr>
          <p:nvPr>
            <p:ph type="title"/>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Neural messages</a:t>
            </a:r>
            <a:endParaRPr/>
          </a:p>
        </p:txBody>
      </p:sp>
      <p:sp>
        <p:nvSpPr>
          <p:cNvPr id="68" name="Google Shape;68;p9"/>
          <p:cNvSpPr/>
          <p:nvPr/>
        </p:nvSpPr>
        <p:spPr>
          <a:xfrm rot="5400000" flipH="1">
            <a:off x="5753100" y="4152900"/>
            <a:ext cx="838200" cy="304800"/>
          </a:xfrm>
          <a:prstGeom prst="rightArrow">
            <a:avLst>
              <a:gd name="adj1" fmla="val 50000"/>
              <a:gd name="adj2" fmla="val 50000"/>
            </a:avLst>
          </a:prstGeom>
          <a:solidFill>
            <a:srgbClr val="FFFFFF"/>
          </a:solidFill>
          <a:ln w="9525"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sp>
        <p:nvSpPr>
          <p:cNvPr id="69" name="Google Shape;69;p9"/>
          <p:cNvSpPr txBox="1"/>
          <p:nvPr/>
        </p:nvSpPr>
        <p:spPr>
          <a:xfrm>
            <a:off x="5638800" y="4648200"/>
            <a:ext cx="6414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400"/>
              <a:buFont typeface="Times New Roman"/>
              <a:buNone/>
            </a:pPr>
            <a:r>
              <a:rPr lang="en-US" sz="2400" b="1">
                <a:solidFill>
                  <a:srgbClr val="FFFFFF"/>
                </a:solidFill>
                <a:latin typeface="Times New Roman"/>
                <a:ea typeface="Times New Roman"/>
                <a:cs typeface="Times New Roman"/>
                <a:sym typeface="Times New Roman"/>
              </a:rPr>
              <a:t>M</a:t>
            </a:r>
            <a:r>
              <a:rPr lang="en-US" sz="2400" b="1" i="0" u="none">
                <a:solidFill>
                  <a:srgbClr val="FFFFFF"/>
                </a:solidFill>
                <a:latin typeface="Times New Roman"/>
                <a:ea typeface="Times New Roman"/>
                <a:cs typeface="Times New Roman"/>
                <a:sym typeface="Times New Roman"/>
              </a:rPr>
              <a:t>1</a:t>
            </a:r>
            <a:endParaRPr/>
          </a:p>
        </p:txBody>
      </p:sp>
      <p:sp>
        <p:nvSpPr>
          <p:cNvPr id="70" name="Google Shape;70;p9"/>
          <p:cNvSpPr txBox="1"/>
          <p:nvPr/>
        </p:nvSpPr>
        <p:spPr>
          <a:xfrm>
            <a:off x="6324600" y="4953000"/>
            <a:ext cx="6414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400"/>
              <a:buFont typeface="Times New Roman"/>
              <a:buNone/>
            </a:pPr>
            <a:r>
              <a:rPr lang="en-US" sz="2400" b="1">
                <a:solidFill>
                  <a:srgbClr val="FFFFFF"/>
                </a:solidFill>
                <a:latin typeface="Times New Roman"/>
                <a:ea typeface="Times New Roman"/>
                <a:cs typeface="Times New Roman"/>
                <a:sym typeface="Times New Roman"/>
              </a:rPr>
              <a:t>M</a:t>
            </a:r>
            <a:r>
              <a:rPr lang="en-US" sz="2400" b="1" i="0" u="none">
                <a:solidFill>
                  <a:srgbClr val="FFFFFF"/>
                </a:solidFill>
                <a:latin typeface="Times New Roman"/>
                <a:ea typeface="Times New Roman"/>
                <a:cs typeface="Times New Roman"/>
                <a:sym typeface="Times New Roman"/>
              </a:rPr>
              <a:t>2</a:t>
            </a:r>
            <a:endParaRPr/>
          </a:p>
        </p:txBody>
      </p:sp>
      <p:pic>
        <p:nvPicPr>
          <p:cNvPr id="71" name="Google Shape;71;p9" descr="Click for Close Up"/>
          <p:cNvPicPr preferRelativeResize="0"/>
          <p:nvPr/>
        </p:nvPicPr>
        <p:blipFill rotWithShape="1">
          <a:blip r:embed="rId3">
            <a:alphaModFix/>
          </a:blip>
          <a:srcRect/>
          <a:stretch/>
        </p:blipFill>
        <p:spPr>
          <a:xfrm>
            <a:off x="5867400" y="2590800"/>
            <a:ext cx="915987" cy="1222375"/>
          </a:xfrm>
          <a:prstGeom prst="rect">
            <a:avLst/>
          </a:prstGeom>
          <a:noFill/>
          <a:ln>
            <a:noFill/>
          </a:ln>
        </p:spPr>
      </p:pic>
      <p:sp>
        <p:nvSpPr>
          <p:cNvPr id="72" name="Google Shape;72;p9"/>
          <p:cNvSpPr/>
          <p:nvPr/>
        </p:nvSpPr>
        <p:spPr>
          <a:xfrm rot="5400000" flipH="1">
            <a:off x="5867400" y="4191000"/>
            <a:ext cx="1143000" cy="381000"/>
          </a:xfrm>
          <a:prstGeom prst="rightArrow">
            <a:avLst>
              <a:gd name="adj1" fmla="val 50000"/>
              <a:gd name="adj2" fmla="val 50000"/>
            </a:avLst>
          </a:prstGeom>
          <a:solidFill>
            <a:srgbClr val="FFFFFF"/>
          </a:solidFill>
          <a:ln w="9525"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sp>
        <p:nvSpPr>
          <p:cNvPr id="73" name="Google Shape;73;p9"/>
          <p:cNvSpPr/>
          <p:nvPr/>
        </p:nvSpPr>
        <p:spPr>
          <a:xfrm rot="5400000" flipH="1">
            <a:off x="6438900" y="4000500"/>
            <a:ext cx="533400" cy="304800"/>
          </a:xfrm>
          <a:prstGeom prst="rightArrow">
            <a:avLst>
              <a:gd name="adj1" fmla="val 50000"/>
              <a:gd name="adj2" fmla="val 50000"/>
            </a:avLst>
          </a:prstGeom>
          <a:solidFill>
            <a:srgbClr val="FFFFFF"/>
          </a:solidFill>
          <a:ln w="9525"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sp>
        <p:nvSpPr>
          <p:cNvPr id="74" name="Google Shape;74;p9"/>
          <p:cNvSpPr txBox="1"/>
          <p:nvPr/>
        </p:nvSpPr>
        <p:spPr>
          <a:xfrm>
            <a:off x="6553200" y="4419600"/>
            <a:ext cx="6414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400"/>
              <a:buFont typeface="Times New Roman"/>
              <a:buNone/>
            </a:pPr>
            <a:r>
              <a:rPr lang="en-US" sz="2400" b="1">
                <a:solidFill>
                  <a:srgbClr val="FFFFFF"/>
                </a:solidFill>
                <a:latin typeface="Times New Roman"/>
                <a:ea typeface="Times New Roman"/>
                <a:cs typeface="Times New Roman"/>
                <a:sym typeface="Times New Roman"/>
              </a:rPr>
              <a:t>M</a:t>
            </a:r>
            <a:r>
              <a:rPr lang="en-US" sz="2400" b="1" i="0" u="none">
                <a:solidFill>
                  <a:srgbClr val="FFFFFF"/>
                </a:solidFill>
                <a:latin typeface="Times New Roman"/>
                <a:ea typeface="Times New Roman"/>
                <a:cs typeface="Times New Roman"/>
                <a:sym typeface="Times New Roman"/>
              </a:rPr>
              <a:t>3</a:t>
            </a:r>
            <a:endParaRPr/>
          </a:p>
        </p:txBody>
      </p:sp>
      <p:sp>
        <p:nvSpPr>
          <p:cNvPr id="75" name="Google Shape;75;p9"/>
          <p:cNvSpPr/>
          <p:nvPr/>
        </p:nvSpPr>
        <p:spPr>
          <a:xfrm rot="5400000" flipH="1">
            <a:off x="5791200" y="1752600"/>
            <a:ext cx="1143000" cy="381000"/>
          </a:xfrm>
          <a:prstGeom prst="rightArrow">
            <a:avLst>
              <a:gd name="adj1" fmla="val 50000"/>
              <a:gd name="adj2" fmla="val 50000"/>
            </a:avLst>
          </a:prstGeom>
          <a:solidFill>
            <a:srgbClr val="FFFFFF"/>
          </a:solidFill>
          <a:ln w="9525"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sp>
        <p:nvSpPr>
          <p:cNvPr id="76" name="Google Shape;76;p9"/>
          <p:cNvSpPr txBox="1"/>
          <p:nvPr/>
        </p:nvSpPr>
        <p:spPr>
          <a:xfrm>
            <a:off x="458475" y="5483225"/>
            <a:ext cx="8457000" cy="12225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Font typeface="Arial"/>
              <a:buChar char="•"/>
            </a:pPr>
            <a:r>
              <a:rPr lang="en-US" sz="2800">
                <a:solidFill>
                  <a:srgbClr val="FFFFFF"/>
                </a:solidFill>
              </a:rPr>
              <a:t>Once enough “messages” have been sent, the neuron fires “messages” to connected neurons</a:t>
            </a:r>
            <a:endParaRPr sz="2800"/>
          </a:p>
        </p:txBody>
      </p:sp>
      <p:sp>
        <p:nvSpPr>
          <p:cNvPr id="77" name="Google Shape;77;p9"/>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78" name="Google Shape;78;p9"/>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79" name="Google Shape;79;p9"/>
          <p:cNvPicPr preferRelativeResize="0"/>
          <p:nvPr/>
        </p:nvPicPr>
        <p:blipFill>
          <a:blip r:embed="rId4">
            <a:alphaModFix/>
          </a:blip>
          <a:stretch>
            <a:fillRect/>
          </a:stretch>
        </p:blipFill>
        <p:spPr>
          <a:xfrm>
            <a:off x="1143000" y="1335075"/>
            <a:ext cx="4111650" cy="4111650"/>
          </a:xfrm>
          <a:prstGeom prst="rect">
            <a:avLst/>
          </a:prstGeom>
          <a:noFill/>
          <a:ln>
            <a:noFill/>
          </a:ln>
        </p:spPr>
      </p:pic>
      <p:sp>
        <p:nvSpPr>
          <p:cNvPr id="80" name="Google Shape;80;p9"/>
          <p:cNvSpPr/>
          <p:nvPr/>
        </p:nvSpPr>
        <p:spPr>
          <a:xfrm>
            <a:off x="5367575" y="2485175"/>
            <a:ext cx="2189700" cy="169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additive="base">
                                        <p:cTn id="7" dur="500"/>
                                        <p:tgtEl>
                                          <p:spTgt spid="71"/>
                                        </p:tgtEl>
                                        <p:attrNameLst>
                                          <p:attrName>ppt_x</p:attrName>
                                        </p:attrNameLst>
                                      </p:cBhvr>
                                      <p:tavLst>
                                        <p:tav tm="0">
                                          <p:val>
                                            <p:strVal val="#ppt_x-1"/>
                                          </p:val>
                                        </p:tav>
                                        <p:tav tm="100000">
                                          <p:val>
                                            <p:strVal val="#ppt_x"/>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72"/>
                                        </p:tgtEl>
                                        <p:attrNameLst>
                                          <p:attrName>style.visibility</p:attrName>
                                        </p:attrNameLst>
                                      </p:cBhvr>
                                      <p:to>
                                        <p:strVal val="visible"/>
                                      </p:to>
                                    </p:set>
                                    <p:anim calcmode="lin" valueType="num">
                                      <p:cBhvr additive="base">
                                        <p:cTn id="11" dur="2000"/>
                                        <p:tgtEl>
                                          <p:spTgt spid="72"/>
                                        </p:tgtEl>
                                        <p:attrNameLst>
                                          <p:attrName>ppt_x</p:attrName>
                                        </p:attrNameLst>
                                      </p:cBhvr>
                                      <p:tavLst>
                                        <p:tav tm="0">
                                          <p:val>
                                            <p:strVal val="#ppt_x-1"/>
                                          </p:val>
                                        </p:tav>
                                        <p:tav tm="100000">
                                          <p:val>
                                            <p:strVal val="#ppt_x"/>
                                          </p:val>
                                        </p:tav>
                                      </p:tavLst>
                                    </p:anim>
                                  </p:childTnLst>
                                </p:cTn>
                              </p:par>
                            </p:childTnLst>
                          </p:cTn>
                        </p:par>
                        <p:par>
                          <p:cTn id="12" fill="hold">
                            <p:stCondLst>
                              <p:cond delay="2500"/>
                            </p:stCondLst>
                            <p:childTnLst>
                              <p:par>
                                <p:cTn id="13" presetID="2" presetClass="entr" presetSubtype="8" fill="hold" nodeType="afterEffect">
                                  <p:stCondLst>
                                    <p:cond delay="0"/>
                                  </p:stCondLst>
                                  <p:childTnLst>
                                    <p:set>
                                      <p:cBhvr>
                                        <p:cTn id="14" dur="1" fill="hold">
                                          <p:stCondLst>
                                            <p:cond delay="0"/>
                                          </p:stCondLst>
                                        </p:cTn>
                                        <p:tgtEl>
                                          <p:spTgt spid="73"/>
                                        </p:tgtEl>
                                        <p:attrNameLst>
                                          <p:attrName>style.visibility</p:attrName>
                                        </p:attrNameLst>
                                      </p:cBhvr>
                                      <p:to>
                                        <p:strVal val="visible"/>
                                      </p:to>
                                    </p:set>
                                    <p:anim calcmode="lin" valueType="num">
                                      <p:cBhvr additive="base">
                                        <p:cTn id="15" dur="2000"/>
                                        <p:tgtEl>
                                          <p:spTgt spid="73"/>
                                        </p:tgtEl>
                                        <p:attrNameLst>
                                          <p:attrName>ppt_x</p:attrName>
                                        </p:attrNameLst>
                                      </p:cBhvr>
                                      <p:tavLst>
                                        <p:tav tm="0">
                                          <p:val>
                                            <p:strVal val="#ppt_x-1"/>
                                          </p:val>
                                        </p:tav>
                                        <p:tav tm="100000">
                                          <p:val>
                                            <p:strVal val="#ppt_x"/>
                                          </p:val>
                                        </p:tav>
                                      </p:tavLst>
                                    </p:anim>
                                  </p:childTnLst>
                                </p:cTn>
                              </p:par>
                            </p:childTnLst>
                          </p:cTn>
                        </p:par>
                        <p:par>
                          <p:cTn id="16" fill="hold">
                            <p:stCondLst>
                              <p:cond delay="4500"/>
                            </p:stCondLst>
                            <p:childTnLst>
                              <p:par>
                                <p:cTn id="17" presetID="2" presetClass="entr" presetSubtype="8" fill="hold" nodeType="afterEffect">
                                  <p:stCondLst>
                                    <p:cond delay="0"/>
                                  </p:stCondLst>
                                  <p:childTnLst>
                                    <p:set>
                                      <p:cBhvr>
                                        <p:cTn id="18" dur="1" fill="hold">
                                          <p:stCondLst>
                                            <p:cond delay="0"/>
                                          </p:stCondLst>
                                        </p:cTn>
                                        <p:tgtEl>
                                          <p:spTgt spid="68"/>
                                        </p:tgtEl>
                                        <p:attrNameLst>
                                          <p:attrName>style.visibility</p:attrName>
                                        </p:attrNameLst>
                                      </p:cBhvr>
                                      <p:to>
                                        <p:strVal val="visible"/>
                                      </p:to>
                                    </p:set>
                                    <p:anim calcmode="lin" valueType="num">
                                      <p:cBhvr additive="base">
                                        <p:cTn id="19" dur="2000"/>
                                        <p:tgtEl>
                                          <p:spTgt spid="68"/>
                                        </p:tgtEl>
                                        <p:attrNameLst>
                                          <p:attrName>ppt_x</p:attrName>
                                        </p:attrNameLst>
                                      </p:cBhvr>
                                      <p:tavLst>
                                        <p:tav tm="0">
                                          <p:val>
                                            <p:strVal val="#ppt_x-1"/>
                                          </p:val>
                                        </p:tav>
                                        <p:tav tm="100000">
                                          <p:val>
                                            <p:strVal val="#ppt_x"/>
                                          </p:val>
                                        </p:tav>
                                      </p:tavLst>
                                    </p:anim>
                                  </p:childTnLst>
                                </p:cTn>
                              </p:par>
                            </p:childTnLst>
                          </p:cTn>
                        </p:par>
                        <p:par>
                          <p:cTn id="20" fill="hold">
                            <p:stCondLst>
                              <p:cond delay="6500"/>
                            </p:stCondLst>
                            <p:childTnLst>
                              <p:par>
                                <p:cTn id="21" presetID="2" presetClass="entr" presetSubtype="8" fill="hold" nodeType="after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additive="base">
                                        <p:cTn id="23" dur="2000"/>
                                        <p:tgtEl>
                                          <p:spTgt spid="69"/>
                                        </p:tgtEl>
                                        <p:attrNameLst>
                                          <p:attrName>ppt_x</p:attrName>
                                        </p:attrNameLst>
                                      </p:cBhvr>
                                      <p:tavLst>
                                        <p:tav tm="0">
                                          <p:val>
                                            <p:strVal val="#ppt_x-1"/>
                                          </p:val>
                                        </p:tav>
                                        <p:tav tm="100000">
                                          <p:val>
                                            <p:strVal val="#ppt_x"/>
                                          </p:val>
                                        </p:tav>
                                      </p:tavLst>
                                    </p:anim>
                                  </p:childTnLst>
                                </p:cTn>
                              </p:par>
                            </p:childTnLst>
                          </p:cTn>
                        </p:par>
                        <p:par>
                          <p:cTn id="24" fill="hold">
                            <p:stCondLst>
                              <p:cond delay="8500"/>
                            </p:stCondLst>
                            <p:childTnLst>
                              <p:par>
                                <p:cTn id="25" presetID="2" presetClass="entr" presetSubtype="8" fill="hold" nodeType="afterEffect">
                                  <p:stCondLst>
                                    <p:cond delay="0"/>
                                  </p:stCondLst>
                                  <p:childTnLst>
                                    <p:set>
                                      <p:cBhvr>
                                        <p:cTn id="26" dur="1" fill="hold">
                                          <p:stCondLst>
                                            <p:cond delay="0"/>
                                          </p:stCondLst>
                                        </p:cTn>
                                        <p:tgtEl>
                                          <p:spTgt spid="70"/>
                                        </p:tgtEl>
                                        <p:attrNameLst>
                                          <p:attrName>style.visibility</p:attrName>
                                        </p:attrNameLst>
                                      </p:cBhvr>
                                      <p:to>
                                        <p:strVal val="visible"/>
                                      </p:to>
                                    </p:set>
                                    <p:anim calcmode="lin" valueType="num">
                                      <p:cBhvr additive="base">
                                        <p:cTn id="27" dur="2000"/>
                                        <p:tgtEl>
                                          <p:spTgt spid="70"/>
                                        </p:tgtEl>
                                        <p:attrNameLst>
                                          <p:attrName>ppt_x</p:attrName>
                                        </p:attrNameLst>
                                      </p:cBhvr>
                                      <p:tavLst>
                                        <p:tav tm="0">
                                          <p:val>
                                            <p:strVal val="#ppt_x-1"/>
                                          </p:val>
                                        </p:tav>
                                        <p:tav tm="100000">
                                          <p:val>
                                            <p:strVal val="#ppt_x"/>
                                          </p:val>
                                        </p:tav>
                                      </p:tavLst>
                                    </p:anim>
                                  </p:childTnLst>
                                </p:cTn>
                              </p:par>
                            </p:childTnLst>
                          </p:cTn>
                        </p:par>
                        <p:par>
                          <p:cTn id="28" fill="hold">
                            <p:stCondLst>
                              <p:cond delay="10500"/>
                            </p:stCondLst>
                            <p:childTnLst>
                              <p:par>
                                <p:cTn id="29" presetID="2" presetClass="entr" presetSubtype="8"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 calcmode="lin" valueType="num">
                                      <p:cBhvr additive="base">
                                        <p:cTn id="31" dur="2000"/>
                                        <p:tgtEl>
                                          <p:spTgt spid="74"/>
                                        </p:tgtEl>
                                        <p:attrNameLst>
                                          <p:attrName>ppt_x</p:attrName>
                                        </p:attrNameLst>
                                      </p:cBhvr>
                                      <p:tavLst>
                                        <p:tav tm="0">
                                          <p:val>
                                            <p:strVal val="#ppt_x-1"/>
                                          </p:val>
                                        </p:tav>
                                        <p:tav tm="100000">
                                          <p:val>
                                            <p:strVal val="#ppt_x"/>
                                          </p:val>
                                        </p:tav>
                                      </p:tavLst>
                                    </p:anim>
                                  </p:childTnLst>
                                </p:cTn>
                              </p:par>
                            </p:childTnLst>
                          </p:cTn>
                        </p:par>
                        <p:par>
                          <p:cTn id="32" fill="hold">
                            <p:stCondLst>
                              <p:cond delay="12500"/>
                            </p:stCondLst>
                            <p:childTnLst>
                              <p:par>
                                <p:cTn id="33" presetID="10" presetClass="entr" presetSubtype="0" fill="hold" nodeType="afterEffect">
                                  <p:stCondLst>
                                    <p:cond delay="0"/>
                                  </p:stCondLst>
                                  <p:childTnLst>
                                    <p:set>
                                      <p:cBhvr>
                                        <p:cTn id="34" dur="1" fill="hold">
                                          <p:stCondLst>
                                            <p:cond delay="0"/>
                                          </p:stCondLst>
                                        </p:cTn>
                                        <p:tgtEl>
                                          <p:spTgt spid="75"/>
                                        </p:tgtEl>
                                        <p:attrNameLst>
                                          <p:attrName>style.visibility</p:attrName>
                                        </p:attrNameLst>
                                      </p:cBhvr>
                                      <p:to>
                                        <p:strVal val="visible"/>
                                      </p:to>
                                    </p:set>
                                    <p:animEffect transition="in" filter="fade">
                                      <p:cBhvr>
                                        <p:cTn id="35" dur="2000"/>
                                        <p:tgtEl>
                                          <p:spTgt spid="75"/>
                                        </p:tgtEl>
                                      </p:cBhvr>
                                    </p:animEffect>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nodeType="clickEffect">
                                  <p:stCondLst>
                                    <p:cond delay="0"/>
                                  </p:stCondLst>
                                  <p:childTnLst>
                                    <p:set>
                                      <p:cBhvr>
                                        <p:cTn id="39" dur="1" fill="hold">
                                          <p:stCondLst>
                                            <p:cond delay="0"/>
                                          </p:stCondLst>
                                        </p:cTn>
                                        <p:tgtEl>
                                          <p:spTgt spid="76"/>
                                        </p:tgtEl>
                                        <p:attrNameLst>
                                          <p:attrName>style.visibility</p:attrName>
                                        </p:attrNameLst>
                                      </p:cBhvr>
                                      <p:to>
                                        <p:strVal val="visible"/>
                                      </p:to>
                                    </p:set>
                                    <p:anim calcmode="lin" valueType="num">
                                      <p:cBhvr additive="base">
                                        <p:cTn id="40" dur="500"/>
                                        <p:tgtEl>
                                          <p:spTgt spid="76"/>
                                        </p:tgtEl>
                                        <p:attrNameLst>
                                          <p:attrName>ppt_w</p:attrName>
                                        </p:attrNameLst>
                                      </p:cBhvr>
                                      <p:tavLst>
                                        <p:tav tm="0">
                                          <p:val>
                                            <p:strVal val="0"/>
                                          </p:val>
                                        </p:tav>
                                        <p:tav tm="100000">
                                          <p:val>
                                            <p:strVal val="#ppt_w"/>
                                          </p:val>
                                        </p:tav>
                                      </p:tavLst>
                                    </p:anim>
                                    <p:anim calcmode="lin" valueType="num">
                                      <p:cBhvr additive="base">
                                        <p:cTn id="41" dur="500"/>
                                        <p:tgtEl>
                                          <p:spTgt spid="7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ctrTitle"/>
          </p:nvPr>
        </p:nvSpPr>
        <p:spPr>
          <a:xfrm>
            <a:off x="685800" y="22860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Mission 2 Objective 2</a:t>
            </a:r>
            <a:endParaRPr>
              <a:solidFill>
                <a:srgbClr val="FFFFFF"/>
              </a:solidFill>
            </a:endParaRPr>
          </a:p>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Unplugged Chain</a:t>
            </a:r>
            <a:endParaRPr>
              <a:solidFill>
                <a:srgbClr val="FFFFFF"/>
              </a:solidFill>
            </a:endParaRPr>
          </a:p>
        </p:txBody>
      </p:sp>
      <p:sp>
        <p:nvSpPr>
          <p:cNvPr id="86" name="Google Shape;86;p10"/>
          <p:cNvSpPr txBox="1">
            <a:spLocks noGrp="1"/>
          </p:cNvSpPr>
          <p:nvPr>
            <p:ph type="subTitle" idx="1"/>
          </p:nvPr>
        </p:nvSpPr>
        <p:spPr>
          <a:xfrm>
            <a:off x="964850" y="4383825"/>
            <a:ext cx="7141800" cy="12549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3200"/>
              <a:buFont typeface="Arial"/>
              <a:buNone/>
            </a:pPr>
            <a:r>
              <a:rPr lang="en-US">
                <a:solidFill>
                  <a:srgbClr val="FFFFFF"/>
                </a:solidFill>
              </a:rPr>
              <a:t>Creating an artificial neural network</a:t>
            </a:r>
            <a:endParaRPr/>
          </a:p>
          <a:p>
            <a:pPr marL="0" marR="0" lvl="0" indent="0" algn="ctr" rtl="0">
              <a:lnSpc>
                <a:spcPct val="100000"/>
              </a:lnSpc>
              <a:spcBef>
                <a:spcPts val="400"/>
              </a:spcBef>
              <a:spcAft>
                <a:spcPts val="0"/>
              </a:spcAft>
              <a:buClr>
                <a:srgbClr val="FFFFFF"/>
              </a:buClr>
              <a:buSzPts val="2000"/>
              <a:buFont typeface="Arial"/>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Unplugged Chain</a:t>
            </a:r>
            <a:endParaRPr/>
          </a:p>
        </p:txBody>
      </p:sp>
      <p:sp>
        <p:nvSpPr>
          <p:cNvPr id="92" name="Google Shape;92;p11"/>
          <p:cNvSpPr txBox="1"/>
          <p:nvPr/>
        </p:nvSpPr>
        <p:spPr>
          <a:xfrm>
            <a:off x="1838200" y="6001150"/>
            <a:ext cx="7039500" cy="5907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Students will be the neurons</a:t>
            </a:r>
            <a:endParaRPr sz="2800">
              <a:solidFill>
                <a:srgbClr val="FFFFFF"/>
              </a:solidFill>
            </a:endParaRPr>
          </a:p>
          <a:p>
            <a:pPr marL="0" marR="0" lvl="0" indent="0" algn="l" rtl="0">
              <a:lnSpc>
                <a:spcPct val="100000"/>
              </a:lnSpc>
              <a:spcBef>
                <a:spcPts val="0"/>
              </a:spcBef>
              <a:spcAft>
                <a:spcPts val="0"/>
              </a:spcAft>
              <a:buNone/>
            </a:pPr>
            <a:endParaRPr sz="2800">
              <a:solidFill>
                <a:srgbClr val="FFFFFF"/>
              </a:solidFill>
            </a:endParaRPr>
          </a:p>
        </p:txBody>
      </p:sp>
      <p:sp>
        <p:nvSpPr>
          <p:cNvPr id="93" name="Google Shape;93;p11"/>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94" name="Google Shape;94;p11"/>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95" name="Google Shape;95;p11"/>
          <p:cNvPicPr preferRelativeResize="0"/>
          <p:nvPr/>
        </p:nvPicPr>
        <p:blipFill>
          <a:blip r:embed="rId3">
            <a:alphaModFix/>
          </a:blip>
          <a:stretch>
            <a:fillRect/>
          </a:stretch>
        </p:blipFill>
        <p:spPr>
          <a:xfrm>
            <a:off x="1386738" y="1156425"/>
            <a:ext cx="6370516" cy="47819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additive="base">
                                        <p:cTn id="7" dur="500"/>
                                        <p:tgtEl>
                                          <p:spTgt spid="92"/>
                                        </p:tgtEl>
                                        <p:attrNameLst>
                                          <p:attrName>ppt_w</p:attrName>
                                        </p:attrNameLst>
                                      </p:cBhvr>
                                      <p:tavLst>
                                        <p:tav tm="0">
                                          <p:val>
                                            <p:strVal val="0"/>
                                          </p:val>
                                        </p:tav>
                                        <p:tav tm="100000">
                                          <p:val>
                                            <p:strVal val="#ppt_w"/>
                                          </p:val>
                                        </p:tav>
                                      </p:tavLst>
                                    </p:anim>
                                    <p:anim calcmode="lin" valueType="num">
                                      <p:cBhvr additive="base">
                                        <p:cTn id="8" dur="500"/>
                                        <p:tgtEl>
                                          <p:spTgt spid="92"/>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9"/>
        <p:cNvGrpSpPr/>
        <p:nvPr/>
      </p:nvGrpSpPr>
      <p:grpSpPr>
        <a:xfrm>
          <a:off x="0" y="0"/>
          <a:ext cx="0" cy="0"/>
          <a:chOff x="0" y="0"/>
          <a:chExt cx="0" cy="0"/>
        </a:xfrm>
      </p:grpSpPr>
      <p:sp>
        <p:nvSpPr>
          <p:cNvPr id="100" name="Google Shape;100;p12"/>
          <p:cNvSpPr txBox="1">
            <a:spLocks noGrp="1"/>
          </p:cNvSpPr>
          <p:nvPr>
            <p:ph type="title"/>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Unplugged Chain</a:t>
            </a:r>
            <a:endParaRPr/>
          </a:p>
        </p:txBody>
      </p:sp>
      <p:sp>
        <p:nvSpPr>
          <p:cNvPr id="101" name="Google Shape;101;p12"/>
          <p:cNvSpPr txBox="1"/>
          <p:nvPr/>
        </p:nvSpPr>
        <p:spPr>
          <a:xfrm>
            <a:off x="5157825" y="1371600"/>
            <a:ext cx="3719700" cy="52206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A deck of cards will represent the electric pulse “messages.”</a:t>
            </a:r>
            <a:endParaRPr sz="2800">
              <a:solidFill>
                <a:srgbClr val="FFFFFF"/>
              </a:solidFill>
            </a:endParaRPr>
          </a:p>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The final neuron will perform the action.</a:t>
            </a:r>
            <a:endParaRPr sz="2800">
              <a:solidFill>
                <a:srgbClr val="FFFFFF"/>
              </a:solidFill>
            </a:endParaRPr>
          </a:p>
          <a:p>
            <a:pPr marL="0" marR="0" lvl="0" indent="0" algn="l" rtl="0">
              <a:lnSpc>
                <a:spcPct val="100000"/>
              </a:lnSpc>
              <a:spcBef>
                <a:spcPts val="0"/>
              </a:spcBef>
              <a:spcAft>
                <a:spcPts val="0"/>
              </a:spcAft>
              <a:buNone/>
            </a:pPr>
            <a:endParaRPr sz="2800">
              <a:solidFill>
                <a:srgbClr val="FFFFFF"/>
              </a:solidFill>
            </a:endParaRPr>
          </a:p>
        </p:txBody>
      </p:sp>
      <p:sp>
        <p:nvSpPr>
          <p:cNvPr id="102" name="Google Shape;102;p12"/>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03" name="Google Shape;103;p12"/>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04" name="Google Shape;104;p12"/>
          <p:cNvPicPr preferRelativeResize="0"/>
          <p:nvPr/>
        </p:nvPicPr>
        <p:blipFill>
          <a:blip r:embed="rId3">
            <a:alphaModFix/>
          </a:blip>
          <a:stretch>
            <a:fillRect/>
          </a:stretch>
        </p:blipFill>
        <p:spPr>
          <a:xfrm>
            <a:off x="356498" y="1177488"/>
            <a:ext cx="4617125" cy="54758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 calcmode="lin" valueType="num">
                                      <p:cBhvr additive="base">
                                        <p:cTn id="7" dur="500"/>
                                        <p:tgtEl>
                                          <p:spTgt spid="101"/>
                                        </p:tgtEl>
                                        <p:attrNameLst>
                                          <p:attrName>ppt_w</p:attrName>
                                        </p:attrNameLst>
                                      </p:cBhvr>
                                      <p:tavLst>
                                        <p:tav tm="0">
                                          <p:val>
                                            <p:strVal val="0"/>
                                          </p:val>
                                        </p:tav>
                                        <p:tav tm="100000">
                                          <p:val>
                                            <p:strVal val="#ppt_w"/>
                                          </p:val>
                                        </p:tav>
                                      </p:tavLst>
                                    </p:anim>
                                    <p:anim calcmode="lin" valueType="num">
                                      <p:cBhvr additive="base">
                                        <p:cTn id="8" dur="500"/>
                                        <p:tgtEl>
                                          <p:spTgt spid="10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13"/>
          <p:cNvSpPr txBox="1">
            <a:spLocks noGrp="1"/>
          </p:cNvSpPr>
          <p:nvPr>
            <p:ph type="title"/>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FFFF"/>
              </a:buClr>
              <a:buSzPts val="4400"/>
              <a:buFont typeface="Arial"/>
              <a:buNone/>
            </a:pPr>
            <a:r>
              <a:rPr lang="en-US">
                <a:solidFill>
                  <a:srgbClr val="FFFFFF"/>
                </a:solidFill>
              </a:rPr>
              <a:t>Unplugged Chain</a:t>
            </a:r>
            <a:endParaRPr/>
          </a:p>
        </p:txBody>
      </p:sp>
      <p:sp>
        <p:nvSpPr>
          <p:cNvPr id="110" name="Google Shape;110;p13"/>
          <p:cNvSpPr txBox="1"/>
          <p:nvPr/>
        </p:nvSpPr>
        <p:spPr>
          <a:xfrm>
            <a:off x="5157825" y="1371600"/>
            <a:ext cx="3719700" cy="5220600"/>
          </a:xfrm>
          <a:prstGeom prst="rect">
            <a:avLst/>
          </a:prstGeom>
          <a:noFill/>
          <a:ln>
            <a:noFill/>
          </a:ln>
        </p:spPr>
        <p:txBody>
          <a:bodyPr spcFirstLastPara="1" wrap="square" lIns="91425" tIns="45700" rIns="91425" bIns="45700" anchor="t" anchorCtr="0">
            <a:noAutofit/>
          </a:bodyPr>
          <a:lstStyle/>
          <a:p>
            <a:pPr marL="342900" marR="0" lvl="0" indent="-317500" algn="l" rtl="0">
              <a:lnSpc>
                <a:spcPct val="100000"/>
              </a:lnSpc>
              <a:spcBef>
                <a:spcPts val="0"/>
              </a:spcBef>
              <a:spcAft>
                <a:spcPts val="0"/>
              </a:spcAft>
              <a:buClr>
                <a:srgbClr val="FFFFFF"/>
              </a:buClr>
              <a:buSzPts val="2800"/>
              <a:buChar char="•"/>
            </a:pPr>
            <a:r>
              <a:rPr lang="en-US" sz="2800">
                <a:solidFill>
                  <a:srgbClr val="FFFFFF"/>
                </a:solidFill>
              </a:rPr>
              <a:t>All the information for your part is on the role cards.</a:t>
            </a:r>
            <a:endParaRPr sz="2800">
              <a:solidFill>
                <a:srgbClr val="FFFFFF"/>
              </a:solidFill>
            </a:endParaRPr>
          </a:p>
        </p:txBody>
      </p:sp>
      <p:sp>
        <p:nvSpPr>
          <p:cNvPr id="111" name="Google Shape;111;p13"/>
          <p:cNvSpPr txBox="1"/>
          <p:nvPr/>
        </p:nvSpPr>
        <p:spPr>
          <a:xfrm>
            <a:off x="7081837" y="0"/>
            <a:ext cx="2058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800"/>
              <a:buFont typeface="Arial"/>
              <a:buNone/>
            </a:pPr>
            <a:r>
              <a:rPr lang="en-US" sz="4800" b="0" i="0" u="none">
                <a:solidFill>
                  <a:schemeClr val="lt1"/>
                </a:solidFill>
                <a:latin typeface="Arial"/>
                <a:ea typeface="Arial"/>
                <a:cs typeface="Arial"/>
                <a:sym typeface="Arial"/>
              </a:rPr>
              <a:t>1</a:t>
            </a:r>
            <a:endParaRPr/>
          </a:p>
        </p:txBody>
      </p:sp>
      <p:sp>
        <p:nvSpPr>
          <p:cNvPr id="112" name="Google Shape;112;p13"/>
          <p:cNvSpPr txBox="1"/>
          <p:nvPr/>
        </p:nvSpPr>
        <p:spPr>
          <a:xfrm>
            <a:off x="4973637" y="3684587"/>
            <a:ext cx="184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Arial"/>
              <a:ea typeface="Arial"/>
              <a:cs typeface="Arial"/>
              <a:sym typeface="Arial"/>
            </a:endParaRPr>
          </a:p>
        </p:txBody>
      </p:sp>
      <p:pic>
        <p:nvPicPr>
          <p:cNvPr id="113" name="Google Shape;113;p13"/>
          <p:cNvPicPr preferRelativeResize="0"/>
          <p:nvPr/>
        </p:nvPicPr>
        <p:blipFill>
          <a:blip r:embed="rId3">
            <a:alphaModFix/>
          </a:blip>
          <a:stretch>
            <a:fillRect/>
          </a:stretch>
        </p:blipFill>
        <p:spPr>
          <a:xfrm>
            <a:off x="685800" y="1364605"/>
            <a:ext cx="1906575" cy="2369200"/>
          </a:xfrm>
          <a:prstGeom prst="rect">
            <a:avLst/>
          </a:prstGeom>
          <a:noFill/>
          <a:ln>
            <a:noFill/>
          </a:ln>
        </p:spPr>
      </p:pic>
      <p:pic>
        <p:nvPicPr>
          <p:cNvPr id="114" name="Google Shape;114;p13"/>
          <p:cNvPicPr preferRelativeResize="0"/>
          <p:nvPr/>
        </p:nvPicPr>
        <p:blipFill>
          <a:blip r:embed="rId4">
            <a:alphaModFix/>
          </a:blip>
          <a:stretch>
            <a:fillRect/>
          </a:stretch>
        </p:blipFill>
        <p:spPr>
          <a:xfrm>
            <a:off x="2921825" y="3989375"/>
            <a:ext cx="1906575" cy="2348679"/>
          </a:xfrm>
          <a:prstGeom prst="rect">
            <a:avLst/>
          </a:prstGeom>
          <a:noFill/>
          <a:ln>
            <a:noFill/>
          </a:ln>
        </p:spPr>
      </p:pic>
      <p:pic>
        <p:nvPicPr>
          <p:cNvPr id="115" name="Google Shape;115;p13"/>
          <p:cNvPicPr preferRelativeResize="0"/>
          <p:nvPr/>
        </p:nvPicPr>
        <p:blipFill>
          <a:blip r:embed="rId5">
            <a:alphaModFix/>
          </a:blip>
          <a:stretch>
            <a:fillRect/>
          </a:stretch>
        </p:blipFill>
        <p:spPr>
          <a:xfrm>
            <a:off x="685813" y="3898156"/>
            <a:ext cx="1906550" cy="2379708"/>
          </a:xfrm>
          <a:prstGeom prst="rect">
            <a:avLst/>
          </a:prstGeom>
          <a:noFill/>
          <a:ln>
            <a:noFill/>
          </a:ln>
        </p:spPr>
      </p:pic>
      <p:pic>
        <p:nvPicPr>
          <p:cNvPr id="116" name="Google Shape;116;p13"/>
          <p:cNvPicPr preferRelativeResize="0"/>
          <p:nvPr/>
        </p:nvPicPr>
        <p:blipFill>
          <a:blip r:embed="rId6">
            <a:alphaModFix/>
          </a:blip>
          <a:stretch>
            <a:fillRect/>
          </a:stretch>
        </p:blipFill>
        <p:spPr>
          <a:xfrm>
            <a:off x="5786425" y="3105800"/>
            <a:ext cx="1934350" cy="2417950"/>
          </a:xfrm>
          <a:prstGeom prst="rect">
            <a:avLst/>
          </a:prstGeom>
          <a:noFill/>
          <a:ln>
            <a:noFill/>
          </a:ln>
        </p:spPr>
      </p:pic>
      <p:pic>
        <p:nvPicPr>
          <p:cNvPr id="117" name="Google Shape;117;p13"/>
          <p:cNvPicPr preferRelativeResize="0"/>
          <p:nvPr/>
        </p:nvPicPr>
        <p:blipFill>
          <a:blip r:embed="rId7">
            <a:alphaModFix/>
          </a:blip>
          <a:stretch>
            <a:fillRect/>
          </a:stretch>
        </p:blipFill>
        <p:spPr>
          <a:xfrm>
            <a:off x="2921813" y="1366288"/>
            <a:ext cx="1906575" cy="236582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base">
                                        <p:cTn id="7" dur="500"/>
                                        <p:tgtEl>
                                          <p:spTgt spid="110"/>
                                        </p:tgtEl>
                                        <p:attrNameLst>
                                          <p:attrName>ppt_w</p:attrName>
                                        </p:attrNameLst>
                                      </p:cBhvr>
                                      <p:tavLst>
                                        <p:tav tm="0">
                                          <p:val>
                                            <p:strVal val="0"/>
                                          </p:val>
                                        </p:tav>
                                        <p:tav tm="100000">
                                          <p:val>
                                            <p:strVal val="#ppt_w"/>
                                          </p:val>
                                        </p:tav>
                                      </p:tavLst>
                                    </p:anim>
                                    <p:anim calcmode="lin" valueType="num">
                                      <p:cBhvr additive="base">
                                        <p:cTn id="8" dur="500"/>
                                        <p:tgtEl>
                                          <p:spTgt spid="11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a:dk1>
        <a:srgbClr val="000000"/>
      </a:dk1>
      <a:lt1>
        <a:srgbClr val="000000"/>
      </a:lt1>
      <a:dk2>
        <a:srgbClr val="000000"/>
      </a:dk2>
      <a:lt2>
        <a:srgbClr val="808080"/>
      </a:lt2>
      <a:accent1>
        <a:srgbClr val="BBE0E3"/>
      </a:accent1>
      <a:accent2>
        <a:srgbClr val="333399"/>
      </a:accent2>
      <a:accent3>
        <a:srgbClr val="000000"/>
      </a:accent3>
      <a:accent4>
        <a:srgbClr val="BBE0E3"/>
      </a:accent4>
      <a:accent5>
        <a:srgbClr val="333399"/>
      </a:accent5>
      <a:accent6>
        <a:srgbClr val="000000"/>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On-screen Show (4:3)</PresentationFormat>
  <Paragraphs>60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Blank Presentation</vt:lpstr>
      <vt:lpstr>Mission 2 Objective 2 Neural Networks</vt:lpstr>
      <vt:lpstr>So what's in our head?</vt:lpstr>
      <vt:lpstr>A simple model of a neuron</vt:lpstr>
      <vt:lpstr>Neural messages</vt:lpstr>
      <vt:lpstr>Neural messages</vt:lpstr>
      <vt:lpstr>Mission 2 Objective 2 Unplugged Chain</vt:lpstr>
      <vt:lpstr>Unplugged Chain</vt:lpstr>
      <vt:lpstr>Unplugged Chain</vt:lpstr>
      <vt:lpstr>Unplugged Chain</vt:lpstr>
      <vt:lpstr>Unplugged Chain</vt:lpstr>
      <vt:lpstr>Scenario #1</vt:lpstr>
      <vt:lpstr>Scenario #2</vt:lpstr>
      <vt:lpstr>Scenario #3</vt:lpstr>
      <vt:lpstr>Scenario #4</vt:lpstr>
      <vt:lpstr>Scenario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Jill Jones</cp:lastModifiedBy>
  <cp:revision>1</cp:revision>
  <dcterms:modified xsi:type="dcterms:W3CDTF">2025-03-18T23:07:02Z</dcterms:modified>
</cp:coreProperties>
</file>